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22"/>
  </p:notesMasterIdLst>
  <p:handoutMasterIdLst>
    <p:handoutMasterId r:id="rId23"/>
  </p:handoutMasterIdLst>
  <p:sldIdLst>
    <p:sldId id="538" r:id="rId2"/>
    <p:sldId id="535" r:id="rId3"/>
    <p:sldId id="569" r:id="rId4"/>
    <p:sldId id="577" r:id="rId5"/>
    <p:sldId id="299" r:id="rId6"/>
    <p:sldId id="573" r:id="rId7"/>
    <p:sldId id="574" r:id="rId8"/>
    <p:sldId id="582" r:id="rId9"/>
    <p:sldId id="584" r:id="rId10"/>
    <p:sldId id="575" r:id="rId11"/>
    <p:sldId id="571" r:id="rId12"/>
    <p:sldId id="579" r:id="rId13"/>
    <p:sldId id="585" r:id="rId14"/>
    <p:sldId id="580" r:id="rId15"/>
    <p:sldId id="583" r:id="rId16"/>
    <p:sldId id="578" r:id="rId17"/>
    <p:sldId id="581" r:id="rId18"/>
    <p:sldId id="570" r:id="rId19"/>
    <p:sldId id="572" r:id="rId20"/>
    <p:sldId id="549" r:id="rId2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0066"/>
    <a:srgbClr val="0000FF"/>
    <a:srgbClr val="33CC33"/>
    <a:srgbClr val="00FFFF"/>
    <a:srgbClr val="6600FF"/>
    <a:srgbClr val="CC66FF"/>
    <a:srgbClr val="62832D"/>
    <a:srgbClr val="0066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65" autoAdjust="0"/>
    <p:restoredTop sz="86811" autoAdjust="0"/>
  </p:normalViewPr>
  <p:slideViewPr>
    <p:cSldViewPr>
      <p:cViewPr varScale="1">
        <p:scale>
          <a:sx n="72" d="100"/>
          <a:sy n="72" d="100"/>
        </p:scale>
        <p:origin x="384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135" y="0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6A7C97D-3554-44E0-8E72-665D45387ACC}" type="datetimeFigureOut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5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486DC43-659C-4A17-BDC0-5684401D4F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135" y="0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973BE83-6A1D-4DA3-83D0-ED76C71EFE38}" type="datetimeFigureOut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5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1C81575-24DE-4F6C-A73E-0331B3B2E4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34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3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01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03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6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3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98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9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0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30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13C8-F183-1D43-AE77-BF9BD4D2A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AF752-0EC0-CF4D-965A-5129A9135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32540-0688-DC4A-809A-52FB3313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A43E-0611-D047-BC7B-31F920B6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E4123-5713-BC41-BBD0-42ADF35D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7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ED43-C903-1F44-A779-40DF9AEF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75D8-34AD-544B-B0E2-83FA77D2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24DD5-B8E0-534E-B68A-EF415575E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6688-5BB1-5E48-BD14-BBC9FA67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407C-3003-DB44-98B5-0DEC6272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1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630D-09E2-0742-AED8-D3F73254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B2CD3-A564-8044-A4EC-7EBA26298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A64EE-79C1-8B46-BA9C-199117C7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AAB2-DA47-AE48-A088-6FC7C169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8FF9C-19C9-FA46-8C21-74202499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9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BAF5-C913-024F-8BE6-64C58F97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E6DB7-D3D7-1443-A583-8730715E2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EB82F-3E99-7441-9B06-6D7C2156A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6D282-1572-D344-87D1-785DA8576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3D760-065F-6442-AF7E-1A7AAFFC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F4C15-EC3A-7E41-A2B3-D2AB7D70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0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CC90-B8AE-8A46-A8A5-F7E8DA61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152C5-AA77-4B47-965C-21A00C1E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66F8D-3502-5242-9160-E1CDE38E0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54302-8F9A-5648-9C5E-6D037F1C7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FC9CD-8823-F145-9952-EFBA9ACD2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5EF4D9-655F-4842-A6B8-D44A0501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E68A74-725F-8F40-8F80-E96287703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D868FA-8565-A740-9B9C-B3CD6AB3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5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FCE3-1C1E-7448-AF7E-5E46BB14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9D5C9-50F6-8546-8D8C-AFACC1BC1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A0D0C-FCAF-4F4C-AAF5-C9B78C03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8836A-EEA3-7347-A63C-8E66DF7B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8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A43C1-2303-5A41-B234-90D15E2A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77971-B281-6149-9884-0E9C45F8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0F6F3-1061-E842-B540-6BD0D6CB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3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B970D-13D5-B346-968D-400B0BCC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9FFE0-37CD-7644-A007-76E5304F1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10BE7-EA92-B44F-9EEC-94E6F6955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6D810-D2A1-B549-A5BC-25CCA5CD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872D2-2005-3043-A02D-3E2DB933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9F01D-1164-4249-AD67-1D51D33C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8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3B30-2A71-A043-9BD7-3B8C66BF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B08A9-6B45-4340-8859-996D9B949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1F4B2-96C1-614B-9110-8D1AEE080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DF3EB-6252-5845-AE7D-FB94ECF9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65DB7-EFE7-7446-8DEC-69F1FB47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0E09F-0F32-5644-881A-A61CD824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9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E61B7-8DCD-1544-BC5D-B4592F60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B61D9-7FB3-1343-9555-936FC6036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A79E-2DF5-4E41-BDCF-90E9D26B7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A7037-0853-0447-B5BA-F1548123F733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D5DC5-E1CB-B84F-BCAB-EB319B371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12A2C-5C91-4B43-A114-209348A10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F0E29-F314-934F-92DB-8EEB8DA6883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oogle Shape;9;p1">
            <a:extLst>
              <a:ext uri="{FF2B5EF4-FFF2-40B4-BE49-F238E27FC236}">
                <a16:creationId xmlns:a16="http://schemas.microsoft.com/office/drawing/2014/main" id="{276CCA2D-1AAE-1044-8CB4-114CF8E3B30E}"/>
              </a:ext>
            </a:extLst>
          </p:cNvPr>
          <p:cNvGrpSpPr/>
          <p:nvPr userDrawn="1"/>
        </p:nvGrpSpPr>
        <p:grpSpPr>
          <a:xfrm>
            <a:off x="10962132" y="226826"/>
            <a:ext cx="783335" cy="276600"/>
            <a:chOff x="8283500" y="77358"/>
            <a:chExt cx="783335" cy="276600"/>
          </a:xfrm>
        </p:grpSpPr>
        <p:pic>
          <p:nvPicPr>
            <p:cNvPr id="8" name="Google Shape;10;p1">
              <a:extLst>
                <a:ext uri="{FF2B5EF4-FFF2-40B4-BE49-F238E27FC236}">
                  <a16:creationId xmlns:a16="http://schemas.microsoft.com/office/drawing/2014/main" id="{91C1E45F-BA3F-1845-BB89-13F8D2C7BB75}"/>
                </a:ext>
              </a:extLst>
            </p:cNvPr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Google Shape;11;p1">
              <a:extLst>
                <a:ext uri="{FF2B5EF4-FFF2-40B4-BE49-F238E27FC236}">
                  <a16:creationId xmlns:a16="http://schemas.microsoft.com/office/drawing/2014/main" id="{B26B9128-95DF-E547-AB29-F669AACA1B0C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9238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06676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1.03762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7865v1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914400"/>
            <a:ext cx="7924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rebuchet MS" pitchFamily="34" charset="0"/>
              </a:rPr>
              <a:t>UE17CS490B – Capstone Project Phase – 2</a:t>
            </a:r>
          </a:p>
          <a:p>
            <a:pPr algn="ctr"/>
            <a:endParaRPr lang="en-US" sz="2800" dirty="0">
              <a:latin typeface="Trebuchet MS" pitchFamily="34" charset="0"/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rebuchet MS" pitchFamily="34" charset="0"/>
              </a:rPr>
              <a:t>Project Progress Review #1</a:t>
            </a:r>
          </a:p>
        </p:txBody>
      </p:sp>
      <p:sp>
        <p:nvSpPr>
          <p:cNvPr id="4" name="Google Shape;26;p3"/>
          <p:cNvSpPr txBox="1"/>
          <p:nvPr/>
        </p:nvSpPr>
        <p:spPr>
          <a:xfrm>
            <a:off x="1828800" y="3886200"/>
            <a:ext cx="8458200" cy="137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Title   : </a:t>
            </a:r>
            <a:r>
              <a:rPr lang="en-IN" sz="2400" dirty="0">
                <a:solidFill>
                  <a:srgbClr val="0033CC"/>
                </a:solidFill>
                <a:latin typeface="Trebuchet MS"/>
              </a:rPr>
              <a:t>Style Consistent Kannada Font Generation</a:t>
            </a:r>
            <a:endParaRPr sz="2400" dirty="0">
              <a:solidFill>
                <a:srgbClr val="0033CC"/>
              </a:solidFill>
              <a:latin typeface="Trebuchet MS"/>
              <a:sym typeface="Trebuchet MS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2400" dirty="0">
                <a:solidFill>
                  <a:srgbClr val="0033CC"/>
                </a:solidFill>
                <a:latin typeface="Trebuchet MS"/>
                <a:sym typeface="Trebuchet MS"/>
              </a:rPr>
              <a:t>Project ID       : </a:t>
            </a:r>
            <a:r>
              <a:rPr lang="en-IN" sz="2400" dirty="0">
                <a:solidFill>
                  <a:srgbClr val="0033CC"/>
                </a:solidFill>
                <a:latin typeface="Trebuchet MS"/>
              </a:rPr>
              <a:t>PW21KS04</a:t>
            </a:r>
            <a:r>
              <a:rPr lang="en-US" sz="2400" dirty="0">
                <a:solidFill>
                  <a:srgbClr val="0033CC"/>
                </a:solidFill>
                <a:latin typeface="Trebuchet MS"/>
                <a:sym typeface="Trebuchet MS"/>
              </a:rPr>
              <a:t>     </a:t>
            </a:r>
            <a:endParaRPr sz="2400" dirty="0">
              <a:solidFill>
                <a:srgbClr val="0033CC"/>
              </a:solidFill>
              <a:latin typeface="Trebuchet MS"/>
              <a:sym typeface="Trebuchet M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33CC"/>
                </a:solidFill>
                <a:latin typeface="Trebuchet MS"/>
                <a:sym typeface="Trebuchet MS"/>
              </a:rPr>
              <a:t>Project Guide : </a:t>
            </a:r>
            <a:r>
              <a:rPr lang="en-IN" sz="2400" dirty="0">
                <a:solidFill>
                  <a:srgbClr val="0033CC"/>
                </a:solidFill>
                <a:latin typeface="Trebuchet MS"/>
              </a:rPr>
              <a:t>Prof. K S Srinivas</a:t>
            </a:r>
            <a:r>
              <a:rPr lang="en-US" sz="2400" dirty="0">
                <a:solidFill>
                  <a:srgbClr val="0033CC"/>
                </a:solidFill>
                <a:latin typeface="Trebuchet MS"/>
                <a:sym typeface="Trebuchet MS"/>
              </a:rPr>
              <a:t>                 </a:t>
            </a:r>
            <a:endParaRPr sz="2400" dirty="0">
              <a:solidFill>
                <a:srgbClr val="0033CC"/>
              </a:solidFill>
              <a:latin typeface="Trebuchet MS"/>
              <a:sym typeface="Trebuchet MS"/>
            </a:endParaRPr>
          </a:p>
          <a:p>
            <a:pPr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2400" dirty="0">
                <a:solidFill>
                  <a:srgbClr val="0033CC"/>
                </a:solidFill>
                <a:latin typeface="Trebuchet MS"/>
                <a:sym typeface="Trebuchet MS"/>
              </a:rPr>
              <a:t>Project Team  : </a:t>
            </a:r>
            <a:r>
              <a:rPr lang="pt-BR" sz="2400" dirty="0">
                <a:solidFill>
                  <a:srgbClr val="0033CC"/>
                </a:solidFill>
                <a:latin typeface="Trebuchet MS"/>
              </a:rPr>
              <a:t>Saahil B </a:t>
            </a:r>
            <a:r>
              <a:rPr lang="pt-BR" sz="2400">
                <a:solidFill>
                  <a:srgbClr val="0033CC"/>
                </a:solidFill>
                <a:latin typeface="Trebuchet MS"/>
              </a:rPr>
              <a:t>Jain       - </a:t>
            </a:r>
            <a:r>
              <a:rPr lang="pt-BR" sz="2400" dirty="0">
                <a:solidFill>
                  <a:srgbClr val="0033CC"/>
                </a:solidFill>
                <a:latin typeface="Trebuchet MS"/>
              </a:rPr>
              <a:t>PES1201700241</a:t>
            </a:r>
          </a:p>
          <a:p>
            <a:pPr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BR" sz="2400" dirty="0">
                <a:solidFill>
                  <a:srgbClr val="0033CC"/>
                </a:solidFill>
                <a:latin typeface="Trebuchet MS"/>
              </a:rPr>
              <a:t>		   Jeevana R Hegde - PES1201700633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000" dirty="0">
              <a:solidFill>
                <a:srgbClr val="0033CC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Summary of Work Done in Capstone Project Phase - 1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78A734F-E388-4193-A16F-E2927AB31ED4}"/>
              </a:ext>
            </a:extLst>
          </p:cNvPr>
          <p:cNvSpPr txBox="1"/>
          <p:nvPr/>
        </p:nvSpPr>
        <p:spPr>
          <a:xfrm>
            <a:off x="609600" y="2057400"/>
            <a:ext cx="10298723" cy="126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355590">
              <a:spcBef>
                <a:spcPts val="500"/>
              </a:spcBef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b="1" dirty="0"/>
              <a:t>Suggestions and remarks:</a:t>
            </a:r>
            <a:r>
              <a:rPr lang="en-US" dirty="0"/>
              <a:t>	</a:t>
            </a:r>
          </a:p>
          <a:p>
            <a:pPr>
              <a:spcBef>
                <a:spcPts val="500"/>
              </a:spcBef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	To expand the font generation styles to more/other languages apart from Kannada.</a:t>
            </a:r>
            <a:endParaRPr lang="en-US" sz="2400" dirty="0">
              <a:solidFill>
                <a:srgbClr val="0000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273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Extended Literature Survey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63926BE-D26A-4FAC-9115-D9D49B031867}"/>
              </a:ext>
            </a:extLst>
          </p:cNvPr>
          <p:cNvSpPr txBox="1"/>
          <p:nvPr/>
        </p:nvSpPr>
        <p:spPr>
          <a:xfrm>
            <a:off x="609600" y="1913268"/>
            <a:ext cx="9982200" cy="17727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24000" indent="12700" eaLnBrk="0" hangingPunct="0">
              <a:spcBef>
                <a:spcPts val="0"/>
              </a:spcBef>
              <a:defRPr/>
            </a:pPr>
            <a:r>
              <a:rPr lang="en-IN" b="1" dirty="0">
                <a:latin typeface="Trebuchet MS"/>
                <a:sym typeface="Calibri"/>
              </a:rPr>
              <a:t>Research Paper</a:t>
            </a:r>
          </a:p>
          <a:p>
            <a:pPr marL="324000" eaLnBrk="0">
              <a:defRPr/>
            </a:pPr>
            <a:r>
              <a:rPr lang="en-US" dirty="0">
                <a:latin typeface="Trebuchet MS" panose="020B0603020202020204" pitchFamily="34" charset="0"/>
              </a:rPr>
              <a:t>[1] 	</a:t>
            </a:r>
            <a:r>
              <a:rPr lang="en-IN" dirty="0" err="1">
                <a:latin typeface="Trebuchet MS" panose="020B0603020202020204" pitchFamily="34" charset="0"/>
              </a:rPr>
              <a:t>Samaneh</a:t>
            </a:r>
            <a:r>
              <a:rPr lang="en-IN" dirty="0">
                <a:latin typeface="Trebuchet MS" panose="020B0603020202020204" pitchFamily="34" charset="0"/>
              </a:rPr>
              <a:t> Azadi, Matthew Fisher, Vladimir Kim, </a:t>
            </a:r>
            <a:r>
              <a:rPr lang="en-IN" dirty="0" err="1">
                <a:latin typeface="Trebuchet MS" panose="020B0603020202020204" pitchFamily="34" charset="0"/>
              </a:rPr>
              <a:t>Zhaowen</a:t>
            </a:r>
            <a:r>
              <a:rPr lang="en-IN" dirty="0">
                <a:latin typeface="Trebuchet MS" panose="020B0603020202020204" pitchFamily="34" charset="0"/>
              </a:rPr>
              <a:t> Wang, Eli </a:t>
            </a:r>
            <a:r>
              <a:rPr lang="en-IN" dirty="0" err="1">
                <a:latin typeface="Trebuchet MS" panose="020B0603020202020204" pitchFamily="34" charset="0"/>
              </a:rPr>
              <a:t>Shechtman</a:t>
            </a:r>
            <a:r>
              <a:rPr lang="en-IN" dirty="0">
                <a:latin typeface="Trebuchet MS" panose="020B0603020202020204" pitchFamily="34" charset="0"/>
              </a:rPr>
              <a:t>, Trevor 	Darrell, </a:t>
            </a:r>
            <a:r>
              <a:rPr lang="en-US" dirty="0">
                <a:latin typeface="Trebuchet MS" panose="020B0603020202020204" pitchFamily="34" charset="0"/>
              </a:rPr>
              <a:t>“Multi-Content GAN for Few-Shot Font Style Transfer</a:t>
            </a:r>
            <a:r>
              <a:rPr lang="en-IN" dirty="0">
                <a:latin typeface="Trebuchet MS" panose="020B0603020202020204" pitchFamily="34" charset="0"/>
              </a:rPr>
              <a:t>”, Dec. 01, 2017</a:t>
            </a:r>
            <a:r>
              <a:rPr lang="en-US" dirty="0">
                <a:latin typeface="Trebuchet MS" panose="020B0603020202020204" pitchFamily="34" charset="0"/>
              </a:rPr>
              <a:t>.</a:t>
            </a:r>
            <a:r>
              <a:rPr lang="en-IN" dirty="0">
                <a:latin typeface="Trebuchet MS" panose="020B0603020202020204" pitchFamily="34" charset="0"/>
              </a:rPr>
              <a:t> 	[Online] </a:t>
            </a:r>
          </a:p>
          <a:p>
            <a:pPr marL="324000" eaLnBrk="0">
              <a:defRPr/>
            </a:pPr>
            <a:r>
              <a:rPr lang="en-IN" dirty="0">
                <a:latin typeface="Trebuchet MS" panose="020B0603020202020204" pitchFamily="34" charset="0"/>
              </a:rPr>
              <a:t>	Available:</a:t>
            </a:r>
            <a:r>
              <a:rPr lang="en-US" dirty="0">
                <a:latin typeface="Trebuchet MS" panose="020B0603020202020204" pitchFamily="34" charset="0"/>
              </a:rPr>
              <a:t> </a:t>
            </a:r>
            <a:r>
              <a:rPr lang="en-US" dirty="0">
                <a:latin typeface="Trebuchet MS" panose="020B0603020202020204" pitchFamily="34" charset="0"/>
                <a:hlinkClick r:id="rId3"/>
              </a:rPr>
              <a:t>https://arxiv.org/pdf/2006.06676.pdf</a:t>
            </a:r>
            <a:r>
              <a:rPr lang="en-US" dirty="0">
                <a:latin typeface="Trebuchet MS" panose="020B0603020202020204" pitchFamily="34" charset="0"/>
              </a:rPr>
              <a:t> </a:t>
            </a:r>
            <a:r>
              <a:rPr lang="en-IN" dirty="0">
                <a:latin typeface="Trebuchet MS" panose="020B0603020202020204" pitchFamily="34" charset="0"/>
              </a:rPr>
              <a:t>[Accessed Jan. 16,2021]</a:t>
            </a:r>
          </a:p>
          <a:p>
            <a:pPr marL="342891" indent="12700" eaLnBrk="0">
              <a:spcBef>
                <a:spcPct val="20000"/>
              </a:spcBef>
              <a:defRPr/>
            </a:pPr>
            <a:endParaRPr lang="en-IN" sz="1600" dirty="0">
              <a:solidFill>
                <a:srgbClr val="0000FF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F3EDF-7AB3-40BE-ABBF-007CD319616C}"/>
              </a:ext>
            </a:extLst>
          </p:cNvPr>
          <p:cNvSpPr/>
          <p:nvPr/>
        </p:nvSpPr>
        <p:spPr>
          <a:xfrm>
            <a:off x="990601" y="3928408"/>
            <a:ext cx="98297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Summary:</a:t>
            </a:r>
          </a:p>
          <a:p>
            <a:pPr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2400" dirty="0">
                <a:sym typeface="Trebuchet MS"/>
              </a:rPr>
              <a:t>Aims to build a model to apply style transfer for fonts. The model is trained on multiple fonts of a few letters English language, then the style of these few alphabets is then applied to all the other letters of English.</a:t>
            </a:r>
            <a:endParaRPr lang="en-US" dirty="0"/>
          </a:p>
          <a:p>
            <a:pPr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This paper provides a significant benchmark to our project.</a:t>
            </a:r>
            <a:endParaRPr lang="en-IN" dirty="0">
              <a:solidFill>
                <a:srgbClr val="0000FF"/>
              </a:solidFill>
              <a:latin typeface="Trebuchet MS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536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Extended Literature Survey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F3EDF-7AB3-40BE-ABBF-007CD319616C}"/>
              </a:ext>
            </a:extLst>
          </p:cNvPr>
          <p:cNvSpPr/>
          <p:nvPr/>
        </p:nvSpPr>
        <p:spPr>
          <a:xfrm>
            <a:off x="685800" y="1542301"/>
            <a:ext cx="9982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rebuchet MS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</a:rPr>
              <a:t>Achieves good level of style transfer for letters similar to training letters.</a:t>
            </a:r>
          </a:p>
          <a:p>
            <a:endParaRPr lang="en-US" sz="2400" dirty="0">
              <a:solidFill>
                <a:srgbClr val="0000FF"/>
              </a:solidFill>
              <a:latin typeface="Trebuchet MS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Trebuchet MS"/>
              </a:rPr>
              <a:t>Cons: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</a:rPr>
              <a:t>Style transfer is good only for letters similar to the training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</a:rPr>
              <a:t>Works only for letters on same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</a:rPr>
              <a:t>Model can't be applied to languages like Kannada as the letters itself vary a lot.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274D0D8-23E0-4B37-8EBD-974BF68B6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18" y="4953000"/>
            <a:ext cx="1149362" cy="1211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279FD-B6F4-4053-9B11-6A65B4269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78" y="4966652"/>
            <a:ext cx="1149362" cy="121148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412E00B-2552-4038-A2D6-19917797D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38" y="4946774"/>
            <a:ext cx="1149362" cy="12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0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Extended Literature Survey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F3EDF-7AB3-40BE-ABBF-007CD319616C}"/>
              </a:ext>
            </a:extLst>
          </p:cNvPr>
          <p:cNvSpPr/>
          <p:nvPr/>
        </p:nvSpPr>
        <p:spPr>
          <a:xfrm>
            <a:off x="685800" y="1542301"/>
            <a:ext cx="998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rebuchet MS"/>
              </a:rPr>
              <a:t>Cons: 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274D0D8-23E0-4B37-8EBD-974BF68B6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9910"/>
            <a:ext cx="1149362" cy="1211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279FD-B6F4-4053-9B11-6A65B4269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69911"/>
            <a:ext cx="1149362" cy="121148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412E00B-2552-4038-A2D6-19917797D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9911"/>
            <a:ext cx="1149362" cy="121148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74933B3-E6F9-4CD4-80F4-EE2DD7953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369910"/>
            <a:ext cx="1149362" cy="121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956F8-04E6-4570-8379-CC055FBD3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369909"/>
            <a:ext cx="1149362" cy="1211489"/>
          </a:xfrm>
          <a:prstGeom prst="rect">
            <a:avLst/>
          </a:prstGeom>
        </p:spPr>
      </p:pic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0EF5B699-1990-472B-B5BE-0709C1251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6400800" y="2518453"/>
            <a:ext cx="1775791" cy="914400"/>
          </a:xfrm>
          <a:prstGeom prst="rect">
            <a:avLst/>
          </a:prstGeom>
        </p:spPr>
      </p:pic>
      <p:pic>
        <p:nvPicPr>
          <p:cNvPr id="19" name="Picture 18" descr="A picture containing footwear&#10;&#10;Description automatically generated">
            <a:extLst>
              <a:ext uri="{FF2B5EF4-FFF2-40B4-BE49-F238E27FC236}">
                <a16:creationId xmlns:a16="http://schemas.microsoft.com/office/drawing/2014/main" id="{42B74388-9355-43C5-A652-1A1156C8A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20" y="4520730"/>
            <a:ext cx="1071166" cy="1099353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C301CDC-89D0-4261-B05C-4CD9B97101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572000"/>
            <a:ext cx="1076338" cy="1104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5F7B39-ACB3-49F4-9322-AAC31EFB40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4" y="4598906"/>
            <a:ext cx="1076338" cy="11046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285BC6-5FE1-4D09-9848-5A4D1727CC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28" y="4491746"/>
            <a:ext cx="1149362" cy="1179607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3B8154AD-1D92-4FEC-844B-CB36A2673A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96" y="4572000"/>
            <a:ext cx="1071166" cy="1099353"/>
          </a:xfrm>
          <a:prstGeom prst="rect">
            <a:avLst/>
          </a:prstGeom>
        </p:spPr>
      </p:pic>
      <p:pic>
        <p:nvPicPr>
          <p:cNvPr id="28" name="Graphic 27" descr="Line arrow Straight">
            <a:extLst>
              <a:ext uri="{FF2B5EF4-FFF2-40B4-BE49-F238E27FC236}">
                <a16:creationId xmlns:a16="http://schemas.microsoft.com/office/drawing/2014/main" id="{0F124191-7E06-4176-B265-08BDA66770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6417768" y="4651528"/>
            <a:ext cx="177579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9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Extended Literature Survey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63926BE-D26A-4FAC-9115-D9D49B031867}"/>
              </a:ext>
            </a:extLst>
          </p:cNvPr>
          <p:cNvSpPr txBox="1"/>
          <p:nvPr/>
        </p:nvSpPr>
        <p:spPr>
          <a:xfrm>
            <a:off x="609600" y="2066759"/>
            <a:ext cx="9448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24000" indent="12700" eaLnBrk="0">
              <a:defRPr/>
            </a:pPr>
            <a:r>
              <a:rPr lang="en-IN" b="1" dirty="0">
                <a:latin typeface="Trebuchet MS" panose="020B0603020202020204" pitchFamily="34" charset="0"/>
              </a:rPr>
              <a:t>Research Paper</a:t>
            </a:r>
          </a:p>
          <a:p>
            <a:pPr marL="324000" eaLnBrk="0">
              <a:defRPr/>
            </a:pPr>
            <a:r>
              <a:rPr lang="en-US" dirty="0">
                <a:latin typeface="Trebuchet MS" panose="020B0603020202020204" pitchFamily="34" charset="0"/>
              </a:rPr>
              <a:t>[2] 	</a:t>
            </a:r>
            <a:r>
              <a:rPr lang="en-IN" dirty="0" err="1">
                <a:latin typeface="Trebuchet MS" panose="020B0603020202020204" pitchFamily="34" charset="0"/>
              </a:rPr>
              <a:t>Yonggyu</a:t>
            </a:r>
            <a:r>
              <a:rPr lang="en-IN" dirty="0">
                <a:latin typeface="Trebuchet MS" panose="020B0603020202020204" pitchFamily="34" charset="0"/>
              </a:rPr>
              <a:t> Park, </a:t>
            </a:r>
            <a:r>
              <a:rPr lang="en-IN" dirty="0" err="1">
                <a:latin typeface="Trebuchet MS" panose="020B0603020202020204" pitchFamily="34" charset="0"/>
              </a:rPr>
              <a:t>Junhyun</a:t>
            </a:r>
            <a:r>
              <a:rPr lang="en-IN" dirty="0">
                <a:latin typeface="Trebuchet MS" panose="020B0603020202020204" pitchFamily="34" charset="0"/>
              </a:rPr>
              <a:t> Lee, </a:t>
            </a:r>
            <a:r>
              <a:rPr lang="en-IN" dirty="0" err="1">
                <a:latin typeface="Trebuchet MS" panose="020B0603020202020204" pitchFamily="34" charset="0"/>
              </a:rPr>
              <a:t>Yookyung</a:t>
            </a:r>
            <a:r>
              <a:rPr lang="en-IN" dirty="0">
                <a:latin typeface="Trebuchet MS" panose="020B0603020202020204" pitchFamily="34" charset="0"/>
              </a:rPr>
              <a:t> Koh, </a:t>
            </a:r>
            <a:r>
              <a:rPr lang="en-IN" dirty="0" err="1">
                <a:latin typeface="Trebuchet MS" panose="020B0603020202020204" pitchFamily="34" charset="0"/>
              </a:rPr>
              <a:t>Inyeop</a:t>
            </a:r>
            <a:r>
              <a:rPr lang="en-IN" dirty="0">
                <a:latin typeface="Trebuchet MS" panose="020B0603020202020204" pitchFamily="34" charset="0"/>
              </a:rPr>
              <a:t> Lee, </a:t>
            </a:r>
            <a:r>
              <a:rPr lang="en-IN" dirty="0" err="1">
                <a:latin typeface="Trebuchet MS" panose="020B0603020202020204" pitchFamily="34" charset="0"/>
              </a:rPr>
              <a:t>Jinhyuk</a:t>
            </a:r>
            <a:r>
              <a:rPr lang="en-IN" dirty="0">
                <a:latin typeface="Trebuchet MS" panose="020B0603020202020204" pitchFamily="34" charset="0"/>
              </a:rPr>
              <a:t> Lee, </a:t>
            </a:r>
            <a:r>
              <a:rPr lang="en-IN" dirty="0" err="1">
                <a:latin typeface="Trebuchet MS" panose="020B0603020202020204" pitchFamily="34" charset="0"/>
              </a:rPr>
              <a:t>Jaewoo</a:t>
            </a:r>
            <a:r>
              <a:rPr lang="en-IN" dirty="0">
                <a:latin typeface="Trebuchet MS" panose="020B0603020202020204" pitchFamily="34" charset="0"/>
              </a:rPr>
              <a:t> 	Kang,</a:t>
            </a:r>
            <a:r>
              <a:rPr lang="en-US" dirty="0">
                <a:latin typeface="Trebuchet MS" panose="020B0603020202020204" pitchFamily="34" charset="0"/>
              </a:rPr>
              <a:t> “Typeface Completion with Generative Adversarial Networks</a:t>
            </a:r>
            <a:r>
              <a:rPr lang="en-IN" dirty="0">
                <a:latin typeface="Trebuchet MS" panose="020B0603020202020204" pitchFamily="34" charset="0"/>
              </a:rPr>
              <a:t>”, Dec. 13, 	2018</a:t>
            </a:r>
            <a:r>
              <a:rPr lang="en-US" dirty="0">
                <a:latin typeface="Trebuchet MS" panose="020B0603020202020204" pitchFamily="34" charset="0"/>
              </a:rPr>
              <a:t>.</a:t>
            </a:r>
            <a:r>
              <a:rPr lang="en-IN" dirty="0">
                <a:latin typeface="Trebuchet MS" panose="020B0603020202020204" pitchFamily="34" charset="0"/>
              </a:rPr>
              <a:t> [Online],	</a:t>
            </a:r>
          </a:p>
          <a:p>
            <a:pPr marL="324000" eaLnBrk="0">
              <a:defRPr/>
            </a:pPr>
            <a:r>
              <a:rPr lang="en-IN" dirty="0">
                <a:latin typeface="Trebuchet MS" panose="020B0603020202020204" pitchFamily="34" charset="0"/>
              </a:rPr>
              <a:t>	Available: </a:t>
            </a:r>
            <a:r>
              <a:rPr lang="en-US" altLang="en-US" dirty="0">
                <a:solidFill>
                  <a:srgbClr val="1155CC"/>
                </a:solidFill>
                <a:latin typeface="Helvetica Neue"/>
                <a:cs typeface="Arial" panose="020B0604020202020204" pitchFamily="34" charset="0"/>
                <a:hlinkClick r:id="rId3"/>
              </a:rPr>
              <a:t>https://arxiv.org/pdf/1811.03762.pdf</a:t>
            </a:r>
            <a:r>
              <a:rPr lang="en-US" dirty="0">
                <a:latin typeface="Trebuchet MS" panose="020B0603020202020204" pitchFamily="34" charset="0"/>
              </a:rPr>
              <a:t> </a:t>
            </a:r>
            <a:r>
              <a:rPr lang="en-IN" dirty="0">
                <a:latin typeface="Trebuchet MS" panose="020B0603020202020204" pitchFamily="34" charset="0"/>
              </a:rPr>
              <a:t>[Accessed Jan. 05, 2020]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168F4-3FC1-4BB2-89B3-1665358ACBFB}"/>
              </a:ext>
            </a:extLst>
          </p:cNvPr>
          <p:cNvSpPr/>
          <p:nvPr/>
        </p:nvSpPr>
        <p:spPr>
          <a:xfrm>
            <a:off x="926824" y="3962400"/>
            <a:ext cx="10338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rebuchet MS"/>
              </a:rPr>
              <a:t>Summary:</a:t>
            </a:r>
          </a:p>
          <a:p>
            <a:r>
              <a:rPr lang="en-US" sz="2400" dirty="0">
                <a:solidFill>
                  <a:srgbClr val="0000FF"/>
                </a:solidFill>
                <a:latin typeface="Trebuchet MS"/>
              </a:rPr>
              <a:t>Aims to build a model that takes one-character images as an input and generates all the remaining characters in the same font of input characters.</a:t>
            </a:r>
          </a:p>
        </p:txBody>
      </p:sp>
    </p:spTree>
    <p:extLst>
      <p:ext uri="{BB962C8B-B14F-4D97-AF65-F5344CB8AC3E}">
        <p14:creationId xmlns:p14="http://schemas.microsoft.com/office/powerpoint/2010/main" val="233276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Extended Literature Survey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6EE6BD-9832-4D14-AEDA-A9C4739A2BD7}"/>
              </a:ext>
            </a:extLst>
          </p:cNvPr>
          <p:cNvSpPr/>
          <p:nvPr/>
        </p:nvSpPr>
        <p:spPr>
          <a:xfrm>
            <a:off x="1295400" y="2286000"/>
            <a:ext cx="8686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rebuchet MS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</a:rPr>
              <a:t>Can generate same fonts for all letters of the language with just one input letter.</a:t>
            </a:r>
          </a:p>
          <a:p>
            <a:endParaRPr lang="en-US" sz="2400" dirty="0">
              <a:solidFill>
                <a:srgbClr val="0000FF"/>
              </a:solidFill>
              <a:latin typeface="Trebuchet MS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Trebuchet MS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</a:rPr>
              <a:t>Hight data dependency.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</a:rPr>
              <a:t>Style learning from input letter cannot be extrapolated to letters outside the training set.</a:t>
            </a:r>
            <a:endParaRPr lang="en-IN" sz="2400" dirty="0">
              <a:solidFill>
                <a:srgbClr val="0000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3922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Extended Literature Survey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63926BE-D26A-4FAC-9115-D9D49B031867}"/>
              </a:ext>
            </a:extLst>
          </p:cNvPr>
          <p:cNvSpPr txBox="1"/>
          <p:nvPr/>
        </p:nvSpPr>
        <p:spPr>
          <a:xfrm>
            <a:off x="609600" y="2259449"/>
            <a:ext cx="9677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24000" indent="12700" eaLnBrk="0">
              <a:defRPr/>
            </a:pPr>
            <a:r>
              <a:rPr lang="en-IN" b="1" dirty="0">
                <a:latin typeface="Trebuchet MS"/>
              </a:rPr>
              <a:t>Research Paper</a:t>
            </a:r>
          </a:p>
          <a:p>
            <a:pPr marL="324000" eaLnBrk="0">
              <a:defRPr/>
            </a:pPr>
            <a:r>
              <a:rPr lang="en-US" dirty="0">
                <a:latin typeface="Trebuchet MS" panose="020B0603020202020204" pitchFamily="34" charset="0"/>
              </a:rPr>
              <a:t>[3] 	</a:t>
            </a:r>
            <a:r>
              <a:rPr lang="en-US" dirty="0" err="1">
                <a:latin typeface="Trebuchet MS" panose="020B0603020202020204" pitchFamily="34" charset="0"/>
              </a:rPr>
              <a:t>Yizhi</a:t>
            </a:r>
            <a:r>
              <a:rPr lang="en-US" dirty="0">
                <a:latin typeface="Trebuchet MS" panose="020B0603020202020204" pitchFamily="34" charset="0"/>
              </a:rPr>
              <a:t> Wang</a:t>
            </a:r>
            <a:r>
              <a:rPr lang="en-IN" dirty="0">
                <a:latin typeface="Trebuchet MS" panose="020B0603020202020204" pitchFamily="34" charset="0"/>
              </a:rPr>
              <a:t>, Peking University</a:t>
            </a:r>
            <a:r>
              <a:rPr lang="en-US" dirty="0">
                <a:latin typeface="Trebuchet MS" panose="020B0603020202020204" pitchFamily="34" charset="0"/>
              </a:rPr>
              <a:t>, “Attribute2Font</a:t>
            </a:r>
            <a:r>
              <a:rPr lang="en-IN" dirty="0">
                <a:latin typeface="Trebuchet MS" panose="020B0603020202020204" pitchFamily="34" charset="0"/>
              </a:rPr>
              <a:t>”, May. 16, 2020</a:t>
            </a:r>
            <a:r>
              <a:rPr lang="en-US" dirty="0">
                <a:latin typeface="Trebuchet MS" panose="020B0603020202020204" pitchFamily="34" charset="0"/>
              </a:rPr>
              <a:t>.</a:t>
            </a:r>
            <a:r>
              <a:rPr lang="en-IN" dirty="0">
                <a:latin typeface="Trebuchet MS" panose="020B0603020202020204" pitchFamily="34" charset="0"/>
              </a:rPr>
              <a:t> [Online],</a:t>
            </a:r>
          </a:p>
          <a:p>
            <a:pPr marL="324000" eaLnBrk="0">
              <a:defRPr/>
            </a:pPr>
            <a:r>
              <a:rPr lang="en-IN" dirty="0">
                <a:latin typeface="Trebuchet MS" panose="020B0603020202020204" pitchFamily="34" charset="0"/>
              </a:rPr>
              <a:t>	Available:</a:t>
            </a:r>
            <a:r>
              <a:rPr lang="en-US" dirty="0">
                <a:latin typeface="Trebuchet MS" panose="020B0603020202020204" pitchFamily="34" charset="0"/>
              </a:rPr>
              <a:t> </a:t>
            </a:r>
            <a:r>
              <a:rPr lang="en-US" dirty="0">
                <a:latin typeface="Trebuchet MS" panose="020B0603020202020204" pitchFamily="34" charset="0"/>
                <a:hlinkClick r:id="rId3"/>
              </a:rPr>
              <a:t>https://arxiv.org/pdf/2005.07865v1.pdf</a:t>
            </a:r>
            <a:r>
              <a:rPr lang="en-US" dirty="0">
                <a:latin typeface="Trebuchet MS" panose="020B0603020202020204" pitchFamily="34" charset="0"/>
              </a:rPr>
              <a:t> </a:t>
            </a:r>
            <a:r>
              <a:rPr lang="en-IN" dirty="0">
                <a:latin typeface="Trebuchet MS" panose="020B0603020202020204" pitchFamily="34" charset="0"/>
              </a:rPr>
              <a:t>[Accessed Jan. 15, 2021]</a:t>
            </a:r>
          </a:p>
          <a:p>
            <a:pPr marL="324000" eaLnBrk="0">
              <a:defRPr/>
            </a:pPr>
            <a:endParaRPr lang="en-IN" sz="1600" dirty="0"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15457-CB43-400A-AA75-7D49FE2110A2}"/>
              </a:ext>
            </a:extLst>
          </p:cNvPr>
          <p:cNvSpPr/>
          <p:nvPr/>
        </p:nvSpPr>
        <p:spPr>
          <a:xfrm>
            <a:off x="990600" y="3733800"/>
            <a:ext cx="94968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rebuchet MS"/>
              </a:rPr>
              <a:t>Summary:</a:t>
            </a:r>
          </a:p>
          <a:p>
            <a:r>
              <a:rPr lang="en-US" sz="2400" dirty="0">
                <a:solidFill>
                  <a:srgbClr val="0000FF"/>
                </a:solidFill>
                <a:latin typeface="Trebuchet MS"/>
              </a:rPr>
              <a:t>The paper aims to build a model which is capable of generating glyph images according to user-specified font attributes. The attributes are -</a:t>
            </a:r>
          </a:p>
          <a:p>
            <a:r>
              <a:rPr lang="en-US" sz="2400" dirty="0">
                <a:solidFill>
                  <a:srgbClr val="0000FF"/>
                </a:solidFill>
                <a:latin typeface="Trebuchet MS"/>
              </a:rPr>
              <a:t>Angular, Bad, Disorderly, Happy, Italic, Serif, Thin and Wide. </a:t>
            </a:r>
          </a:p>
        </p:txBody>
      </p:sp>
    </p:spTree>
    <p:extLst>
      <p:ext uri="{BB962C8B-B14F-4D97-AF65-F5344CB8AC3E}">
        <p14:creationId xmlns:p14="http://schemas.microsoft.com/office/powerpoint/2010/main" val="83546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Extended Literature Survey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06A96F-A42C-4DFA-86B1-CC4AB3105986}"/>
              </a:ext>
            </a:extLst>
          </p:cNvPr>
          <p:cNvSpPr/>
          <p:nvPr/>
        </p:nvSpPr>
        <p:spPr>
          <a:xfrm>
            <a:off x="914400" y="1905000"/>
            <a:ext cx="10363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rebuchet MS"/>
                <a:sym typeface="Arial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  <a:sym typeface="Arial"/>
              </a:rPr>
              <a:t>Can generate style consistent fonts for an incredibly large combination of attribute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  <a:sym typeface="Arial"/>
              </a:rPr>
              <a:t>Can focus more on specific attributes and less on other attributes.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  <a:sym typeface="Arial"/>
              </a:rPr>
              <a:t>Solution would work for any language If the abundant data is available.</a:t>
            </a:r>
          </a:p>
          <a:p>
            <a:endParaRPr lang="en-US" sz="2400" dirty="0">
              <a:solidFill>
                <a:srgbClr val="0000FF"/>
              </a:solidFill>
              <a:latin typeface="Trebuchet MS"/>
              <a:sym typeface="Arial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Trebuchet MS"/>
                <a:sym typeface="Arial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  <a:sym typeface="Arial"/>
              </a:rPr>
              <a:t>Large amounts of labelled data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/>
                <a:sym typeface="Arial"/>
              </a:rPr>
              <a:t>Can't work for Indian languages like Kannada as fonts itself are limited. </a:t>
            </a:r>
          </a:p>
        </p:txBody>
      </p:sp>
    </p:spTree>
    <p:extLst>
      <p:ext uri="{BB962C8B-B14F-4D97-AF65-F5344CB8AC3E}">
        <p14:creationId xmlns:p14="http://schemas.microsoft.com/office/powerpoint/2010/main" val="7765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1905000" y="1143002"/>
            <a:ext cx="876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Deliverables in Phase - 2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2290465"/>
            <a:ext cx="9677400" cy="344804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deliverables: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Data collection – collect the Glyphs of different alphabets of different fonts for English.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Train a model to perform Style transfer. 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For each letter of the Kannada alphabet along with </a:t>
            </a:r>
            <a:r>
              <a:rPr lang="en-US" sz="2400" dirty="0" err="1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maatras</a:t>
            </a: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, perform style transfer.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Obtain new fonts from various existing fonts on English.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 Box 34"/>
          <p:cNvSpPr txBox="1">
            <a:spLocks noChangeArrowheads="1"/>
          </p:cNvSpPr>
          <p:nvPr/>
        </p:nvSpPr>
        <p:spPr bwMode="auto">
          <a:xfrm>
            <a:off x="2895600" y="1143002"/>
            <a:ext cx="7772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Timeline and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10B19-4157-41B3-85CA-452455B519DD}"/>
              </a:ext>
            </a:extLst>
          </p:cNvPr>
          <p:cNvSpPr txBox="1"/>
          <p:nvPr/>
        </p:nvSpPr>
        <p:spPr>
          <a:xfrm>
            <a:off x="228600" y="1642037"/>
            <a:ext cx="8839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791" lvl="0" indent="-342900" algn="just" ea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Timeline for execution: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2229369-E135-40EA-9FE3-7BD2C9547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14403"/>
              </p:ext>
            </p:extLst>
          </p:nvPr>
        </p:nvGraphicFramePr>
        <p:xfrm>
          <a:off x="1813858" y="2301266"/>
          <a:ext cx="8367057" cy="1303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093">
                  <a:extLst>
                    <a:ext uri="{9D8B030D-6E8A-4147-A177-3AD203B41FA5}">
                      <a16:colId xmlns:a16="http://schemas.microsoft.com/office/drawing/2014/main" val="855136389"/>
                    </a:ext>
                  </a:extLst>
                </a:gridCol>
                <a:gridCol w="2300941">
                  <a:extLst>
                    <a:ext uri="{9D8B030D-6E8A-4147-A177-3AD203B41FA5}">
                      <a16:colId xmlns:a16="http://schemas.microsoft.com/office/drawing/2014/main" val="2291867508"/>
                    </a:ext>
                  </a:extLst>
                </a:gridCol>
                <a:gridCol w="2091765">
                  <a:extLst>
                    <a:ext uri="{9D8B030D-6E8A-4147-A177-3AD203B41FA5}">
                      <a16:colId xmlns:a16="http://schemas.microsoft.com/office/drawing/2014/main" val="2864907636"/>
                    </a:ext>
                  </a:extLst>
                </a:gridCol>
                <a:gridCol w="1966258">
                  <a:extLst>
                    <a:ext uri="{9D8B030D-6E8A-4147-A177-3AD203B41FA5}">
                      <a16:colId xmlns:a16="http://schemas.microsoft.com/office/drawing/2014/main" val="2116150126"/>
                    </a:ext>
                  </a:extLst>
                </a:gridCol>
              </a:tblGrid>
              <a:tr h="4292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73137"/>
                  </a:ext>
                </a:extLst>
              </a:tr>
              <a:tr h="874063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/>
                        <a:t>Literature survey on problem statement.</a:t>
                      </a:r>
                      <a:endParaRPr lang="en-IN" sz="16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b="0" kern="1200" dirty="0"/>
                        <a:t>Literature survey and definite problem formulation.</a:t>
                      </a:r>
                      <a:endParaRPr lang="en-IN" sz="16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b="0" kern="1200" dirty="0"/>
                        <a:t>Literature survey on proposed architecture.</a:t>
                      </a:r>
                      <a:endParaRPr lang="en-IN" sz="16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/>
                        <a:t>Obtaining and cleaning dataset.</a:t>
                      </a:r>
                      <a:endParaRPr lang="en-IN" sz="16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3633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248AC2-1E5E-4109-B730-156112C9E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00339"/>
              </p:ext>
            </p:extLst>
          </p:nvPr>
        </p:nvGraphicFramePr>
        <p:xfrm>
          <a:off x="1813858" y="3627105"/>
          <a:ext cx="8367058" cy="156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212">
                  <a:extLst>
                    <a:ext uri="{9D8B030D-6E8A-4147-A177-3AD203B41FA5}">
                      <a16:colId xmlns:a16="http://schemas.microsoft.com/office/drawing/2014/main" val="855136389"/>
                    </a:ext>
                  </a:extLst>
                </a:gridCol>
                <a:gridCol w="2320823">
                  <a:extLst>
                    <a:ext uri="{9D8B030D-6E8A-4147-A177-3AD203B41FA5}">
                      <a16:colId xmlns:a16="http://schemas.microsoft.com/office/drawing/2014/main" val="2291867508"/>
                    </a:ext>
                  </a:extLst>
                </a:gridCol>
                <a:gridCol w="2069811">
                  <a:extLst>
                    <a:ext uri="{9D8B030D-6E8A-4147-A177-3AD203B41FA5}">
                      <a16:colId xmlns:a16="http://schemas.microsoft.com/office/drawing/2014/main" val="2864907636"/>
                    </a:ext>
                  </a:extLst>
                </a:gridCol>
                <a:gridCol w="1988212">
                  <a:extLst>
                    <a:ext uri="{9D8B030D-6E8A-4147-A177-3AD203B41FA5}">
                      <a16:colId xmlns:a16="http://schemas.microsoft.com/office/drawing/2014/main" val="2116150126"/>
                    </a:ext>
                  </a:extLst>
                </a:gridCol>
              </a:tblGrid>
              <a:tr h="4292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73137"/>
                  </a:ext>
                </a:extLst>
              </a:tr>
              <a:tr h="1133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Build basic model for Style Transfer.</a:t>
                      </a:r>
                      <a:endParaRPr lang="en-IN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 basic model for Style Transfer.</a:t>
                      </a:r>
                      <a:endParaRPr lang="en-IN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 basic model for Style Transfer.</a:t>
                      </a:r>
                      <a:endParaRPr lang="en-IN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 style Transfer for each alphabet of Kannada Script.</a:t>
                      </a:r>
                      <a:endParaRPr lang="en-IN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36330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DF46C99-EFE3-4C1C-9BAE-1C7A5F83B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19341"/>
              </p:ext>
            </p:extLst>
          </p:nvPr>
        </p:nvGraphicFramePr>
        <p:xfrm>
          <a:off x="1813859" y="5216679"/>
          <a:ext cx="6400800" cy="1303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055">
                  <a:extLst>
                    <a:ext uri="{9D8B030D-6E8A-4147-A177-3AD203B41FA5}">
                      <a16:colId xmlns:a16="http://schemas.microsoft.com/office/drawing/2014/main" val="8551363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91867508"/>
                    </a:ext>
                  </a:extLst>
                </a:gridCol>
                <a:gridCol w="2119745">
                  <a:extLst>
                    <a:ext uri="{9D8B030D-6E8A-4147-A177-3AD203B41FA5}">
                      <a16:colId xmlns:a16="http://schemas.microsoft.com/office/drawing/2014/main" val="2864907636"/>
                    </a:ext>
                  </a:extLst>
                </a:gridCol>
              </a:tblGrid>
              <a:tr h="4292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73137"/>
                  </a:ext>
                </a:extLst>
              </a:tr>
              <a:tr h="874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Incorporating maatras for every letter.</a:t>
                      </a:r>
                      <a:endParaRPr lang="en-IN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Fine tuning and documentation.</a:t>
                      </a:r>
                      <a:endParaRPr lang="en-IN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Fine tuning and documentation.</a:t>
                      </a:r>
                      <a:endParaRPr lang="en-IN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363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00200" y="1676400"/>
            <a:ext cx="8534400" cy="4724400"/>
          </a:xfrm>
          <a:prstGeom prst="rect">
            <a:avLst/>
          </a:prstGeom>
        </p:spPr>
        <p:txBody>
          <a:bodyPr/>
          <a:lstStyle/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IN" sz="2000" kern="0" dirty="0">
              <a:solidFill>
                <a:srgbClr val="0000FF"/>
              </a:solidFill>
              <a:latin typeface="Trebuchet MS" pitchFamily="34" charset="0"/>
            </a:endParaRPr>
          </a:p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IN" sz="2000" kern="0" dirty="0">
              <a:solidFill>
                <a:srgbClr val="0000FF"/>
              </a:solidFill>
              <a:latin typeface="Trebuchet MS" pitchFamily="34" charset="0"/>
            </a:endParaRPr>
          </a:p>
          <a:p>
            <a:pPr marL="685791" indent="-342900" algn="just" eaLnBrk="0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Abstract and Scope of the Project.</a:t>
            </a:r>
          </a:p>
          <a:p>
            <a:pPr marL="685791" indent="-342900" algn="just" eaLnBrk="0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 of work done in Capstone Project Phase – 1.</a:t>
            </a:r>
          </a:p>
          <a:p>
            <a:pPr marL="685791" indent="-342900" algn="just" eaLnBrk="0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Extended Literature Survey.</a:t>
            </a:r>
          </a:p>
          <a:p>
            <a:pPr marL="685791" indent="-342900" algn="just" eaLnBrk="0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Deliverables of Capstone Project Phase – 2.</a:t>
            </a:r>
          </a:p>
          <a:p>
            <a:pPr marL="685791" indent="-342900" algn="just" eaLnBrk="0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Gantt chart</a:t>
            </a: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4191000" y="1143002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1485" y="3352800"/>
            <a:ext cx="25065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Trebuchet MS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4191000" y="1143002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Abstract and Scope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6F13C4-1F09-4A0D-BB67-1C834ED9045D}"/>
              </a:ext>
            </a:extLst>
          </p:cNvPr>
          <p:cNvSpPr txBox="1">
            <a:spLocks/>
          </p:cNvSpPr>
          <p:nvPr/>
        </p:nvSpPr>
        <p:spPr>
          <a:xfrm>
            <a:off x="990600" y="2055821"/>
            <a:ext cx="10210800" cy="1767512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solidFill>
                  <a:srgbClr val="0033CC"/>
                </a:solidFill>
                <a:latin typeface="Trebuchet MS"/>
              </a:rPr>
              <a:t>Problem statement: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  <a:latin typeface="Trebuchet MS"/>
              </a:rPr>
              <a:t>The project is to automate the generation of new fonts for the Kannada scripts while taking inspiration from existing fonts from English language. </a:t>
            </a:r>
          </a:p>
        </p:txBody>
      </p:sp>
    </p:spTree>
    <p:extLst>
      <p:ext uri="{BB962C8B-B14F-4D97-AF65-F5344CB8AC3E}">
        <p14:creationId xmlns:p14="http://schemas.microsoft.com/office/powerpoint/2010/main" val="381103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4191000" y="1143002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Abstract and Scope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12223C-EC94-416C-8FF2-910F9CA5BE27}"/>
              </a:ext>
            </a:extLst>
          </p:cNvPr>
          <p:cNvSpPr txBox="1"/>
          <p:nvPr/>
        </p:nvSpPr>
        <p:spPr>
          <a:xfrm>
            <a:off x="952500" y="1752600"/>
            <a:ext cx="10287000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Abstract: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 u="sng" dirty="0"/>
              <a:t>Indian languages</a:t>
            </a:r>
            <a:r>
              <a:rPr lang="en-US" b="1" dirty="0"/>
              <a:t> </a:t>
            </a:r>
            <a:r>
              <a:rPr lang="en-US" dirty="0"/>
              <a:t>cu</a:t>
            </a:r>
            <a:r>
              <a:rPr dirty="0"/>
              <a:t>rrently have a </a:t>
            </a:r>
            <a:r>
              <a:rPr b="1" u="sng" dirty="0"/>
              <a:t>limited set of fonts </a:t>
            </a:r>
            <a:r>
              <a:rPr dirty="0"/>
              <a:t>available to choose from.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Creation or generation of new fonts is at present, a </a:t>
            </a:r>
            <a:r>
              <a:rPr b="1" u="sng" dirty="0"/>
              <a:t>manual</a:t>
            </a:r>
            <a:r>
              <a:rPr dirty="0"/>
              <a:t> process</a:t>
            </a:r>
            <a:r>
              <a:rPr lang="en-US" dirty="0"/>
              <a:t>.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This can tend to be a </a:t>
            </a:r>
            <a:r>
              <a:rPr lang="en-US" b="1" u="sng" dirty="0"/>
              <a:t>tedious, expensive</a:t>
            </a:r>
            <a:r>
              <a:rPr lang="en-US" dirty="0"/>
              <a:t> and </a:t>
            </a:r>
            <a:r>
              <a:rPr lang="en-US" b="1" u="sng" dirty="0"/>
              <a:t>time-consuming </a:t>
            </a:r>
            <a:r>
              <a:rPr lang="en-US" dirty="0"/>
              <a:t>process.</a:t>
            </a:r>
          </a:p>
          <a:p>
            <a:pPr marL="240631" indent="-240631">
              <a:buSzPct val="100000"/>
              <a:buFontTx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Our project goal initially was mainly to </a:t>
            </a:r>
            <a:r>
              <a:rPr lang="en-US" b="1" u="sng" dirty="0"/>
              <a:t>automate</a:t>
            </a:r>
            <a:r>
              <a:rPr lang="en-US" dirty="0"/>
              <a:t> the generation of new fonts for the Kannada scripts while simultaneously ensuring generation of </a:t>
            </a:r>
            <a:r>
              <a:rPr lang="en-US" b="1" u="sng" dirty="0" err="1"/>
              <a:t>ಮಾತ್ರಗಳು</a:t>
            </a:r>
            <a:r>
              <a:rPr lang="en-US" b="1" u="sng" dirty="0"/>
              <a:t> (</a:t>
            </a:r>
            <a:r>
              <a:rPr lang="en-US" u="sng" dirty="0" err="1"/>
              <a:t>maatras</a:t>
            </a:r>
            <a:r>
              <a:rPr lang="en-US" u="sng" dirty="0"/>
              <a:t>)</a:t>
            </a:r>
            <a:r>
              <a:rPr lang="en-US" dirty="0"/>
              <a:t> and </a:t>
            </a:r>
            <a:r>
              <a:rPr lang="en-US" sz="2400" b="1" u="sng" dirty="0" err="1">
                <a:solidFill>
                  <a:srgbClr val="0033CC"/>
                </a:solidFill>
                <a:latin typeface="Trebuchet MS"/>
              </a:rPr>
              <a:t>ಒತ್ತಕ್ಷರಗಳು</a:t>
            </a:r>
            <a:r>
              <a:rPr lang="en-US" sz="2400" b="1" u="sng" dirty="0">
                <a:solidFill>
                  <a:srgbClr val="0033CC"/>
                </a:solidFill>
                <a:latin typeface="Trebuchet MS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rebuchet MS"/>
              </a:rPr>
              <a:t>(</a:t>
            </a:r>
            <a:r>
              <a:rPr lang="en-US" sz="2400" u="sng" dirty="0" err="1">
                <a:solidFill>
                  <a:srgbClr val="0033CC"/>
                </a:solidFill>
                <a:latin typeface="Trebuchet MS"/>
              </a:rPr>
              <a:t>otaksharas</a:t>
            </a:r>
            <a:r>
              <a:rPr lang="en-US" sz="2400" u="sng" dirty="0">
                <a:solidFill>
                  <a:srgbClr val="0033CC"/>
                </a:solidFill>
                <a:latin typeface="Trebuchet MS"/>
              </a:rPr>
              <a:t>)</a:t>
            </a:r>
            <a:r>
              <a:rPr lang="en-US" dirty="0"/>
              <a:t>.</a:t>
            </a:r>
          </a:p>
          <a:p>
            <a:pPr marL="240631" indent="-240631">
              <a:buSzPct val="100000"/>
              <a:buFontTx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Our current objective leans towards taking inspiration from existing fonts from a language such an English which has an abundance of styles and inculcating these in creating new fonts for Kannada. </a:t>
            </a:r>
          </a:p>
          <a:p>
            <a:pPr marL="240631" indent="-240631">
              <a:buSzPct val="100000"/>
              <a:buFontTx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This is essentially </a:t>
            </a:r>
            <a:r>
              <a:rPr lang="en-US" sz="2400" b="1" u="sng" dirty="0">
                <a:solidFill>
                  <a:srgbClr val="0033CC"/>
                </a:solidFill>
                <a:latin typeface="Trebuchet MS"/>
              </a:rPr>
              <a:t>Style-Transfer</a:t>
            </a:r>
            <a:r>
              <a:rPr lang="en-US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993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4"/>
          <p:cNvSpPr/>
          <p:nvPr/>
        </p:nvSpPr>
        <p:spPr>
          <a:xfrm>
            <a:off x="3048000" y="1581155"/>
            <a:ext cx="7620000" cy="36514"/>
          </a:xfrm>
          <a:prstGeom prst="rect">
            <a:avLst/>
          </a:prstGeom>
          <a:solidFill>
            <a:srgbClr val="33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" name="Text Box 34"/>
          <p:cNvSpPr txBox="1"/>
          <p:nvPr/>
        </p:nvSpPr>
        <p:spPr>
          <a:xfrm>
            <a:off x="4236720" y="1143002"/>
            <a:ext cx="63855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342890" indent="-342890" algn="r">
              <a:defRPr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Abstract and Scope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784613-E234-40DF-8936-375BD1690DBE}"/>
              </a:ext>
            </a:extLst>
          </p:cNvPr>
          <p:cNvSpPr/>
          <p:nvPr/>
        </p:nvSpPr>
        <p:spPr>
          <a:xfrm>
            <a:off x="323557" y="1771471"/>
            <a:ext cx="10843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Indian Type Foundry (ITF) is a company which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manually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creates customized fonts for various languages.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charges range from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26,000INR - 2,60,000INR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for a specific typeface.</a:t>
            </a:r>
          </a:p>
        </p:txBody>
      </p:sp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AAD17E2F-8690-4EA9-8C7D-705EA8FBD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7931" y="3143052"/>
            <a:ext cx="1237152" cy="123715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C18F72-D866-486F-AC75-A2D483A351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1" t="35544" r="647" b="302"/>
          <a:stretch/>
        </p:blipFill>
        <p:spPr>
          <a:xfrm>
            <a:off x="7493905" y="4205673"/>
            <a:ext cx="2476689" cy="257582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908BB3-6FF2-4775-A08F-87057BE2DE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596" b="68868"/>
          <a:stretch/>
        </p:blipFill>
        <p:spPr>
          <a:xfrm>
            <a:off x="2047941" y="3066997"/>
            <a:ext cx="7925577" cy="116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4666FB-F022-46D1-8366-CD432B5B73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7" r="53715" b="-1"/>
          <a:stretch/>
        </p:blipFill>
        <p:spPr>
          <a:xfrm>
            <a:off x="2033874" y="4219742"/>
            <a:ext cx="5476444" cy="2575820"/>
          </a:xfrm>
          <a:prstGeom prst="rect">
            <a:avLst/>
          </a:prstGeom>
        </p:spPr>
      </p:pic>
      <p:pic>
        <p:nvPicPr>
          <p:cNvPr id="12" name="Graphic 11" descr="Coins">
            <a:extLst>
              <a:ext uri="{FF2B5EF4-FFF2-40B4-BE49-F238E27FC236}">
                <a16:creationId xmlns:a16="http://schemas.microsoft.com/office/drawing/2014/main" id="{749D4C0C-7A95-464D-B22F-DE5A39121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5073" y="3235813"/>
            <a:ext cx="1237152" cy="12371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368641-60FB-4B81-BC5A-95AB26A56DD2}"/>
              </a:ext>
            </a:extLst>
          </p:cNvPr>
          <p:cNvSpPr/>
          <p:nvPr/>
        </p:nvSpPr>
        <p:spPr>
          <a:xfrm>
            <a:off x="586609" y="1371600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dirty="0"/>
              <a:t>Scope:</a:t>
            </a:r>
          </a:p>
        </p:txBody>
      </p:sp>
    </p:spTree>
    <p:extLst>
      <p:ext uri="{BB962C8B-B14F-4D97-AF65-F5344CB8AC3E}">
        <p14:creationId xmlns:p14="http://schemas.microsoft.com/office/powerpoint/2010/main" val="419898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4191000" y="1143002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Abstract and Scope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9C14FE-CFE4-487C-93AF-6C5E06C979F2}"/>
              </a:ext>
            </a:extLst>
          </p:cNvPr>
          <p:cNvSpPr txBox="1"/>
          <p:nvPr/>
        </p:nvSpPr>
        <p:spPr>
          <a:xfrm>
            <a:off x="1257300" y="1828800"/>
            <a:ext cx="9677400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Scope: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Currently font generation is done where the designers must </a:t>
            </a:r>
            <a:r>
              <a:rPr b="1" u="sng" dirty="0"/>
              <a:t>manually draw</a:t>
            </a:r>
            <a:r>
              <a:rPr dirty="0"/>
              <a:t> and further </a:t>
            </a:r>
            <a:r>
              <a:rPr b="1" u="sng" dirty="0"/>
              <a:t>trace Glyphs</a:t>
            </a:r>
            <a:r>
              <a:rPr lang="en-US" dirty="0"/>
              <a:t> (ch</a:t>
            </a:r>
            <a:r>
              <a:rPr dirty="0"/>
              <a:t>aracters) using software tools such as </a:t>
            </a:r>
            <a:r>
              <a:rPr b="1" u="sng" dirty="0"/>
              <a:t>Font Developer</a:t>
            </a:r>
            <a:r>
              <a:rPr dirty="0"/>
              <a:t>.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For each font, the time varies from a couple of hours to a couple of days.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Our project aims to automate this process while simultaneously trying to incorporate style inspired from fonts available for other languages</a:t>
            </a:r>
            <a:r>
              <a:rPr lang="en-US" b="1" u="sng" dirty="0"/>
              <a:t>(Style transfer)</a:t>
            </a:r>
            <a:r>
              <a:rPr dirty="0"/>
              <a:t>.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Hence makes the process </a:t>
            </a:r>
            <a:r>
              <a:rPr b="1" u="sng" dirty="0"/>
              <a:t>less time</a:t>
            </a:r>
            <a:r>
              <a:rPr lang="en-US" b="1" u="sng" dirty="0"/>
              <a:t>-</a:t>
            </a:r>
            <a:r>
              <a:rPr b="1" u="sng" dirty="0"/>
              <a:t>consuming</a:t>
            </a:r>
            <a:r>
              <a:rPr dirty="0"/>
              <a:t>, </a:t>
            </a:r>
            <a:r>
              <a:rPr b="1" u="sng" dirty="0"/>
              <a:t>more</a:t>
            </a:r>
            <a:r>
              <a:rPr dirty="0"/>
              <a:t> </a:t>
            </a:r>
            <a:r>
              <a:rPr b="1" u="sng" dirty="0"/>
              <a:t>efficient(using style consistency)</a:t>
            </a:r>
            <a:r>
              <a:rPr lang="en-US" dirty="0"/>
              <a:t> a</a:t>
            </a:r>
            <a:r>
              <a:rPr dirty="0"/>
              <a:t>nd provides a </a:t>
            </a:r>
            <a:r>
              <a:rPr b="1" u="sng" dirty="0"/>
              <a:t>varied set of options to choose from</a:t>
            </a:r>
            <a:r>
              <a:rPr lang="en-US" b="1" u="sng" dirty="0"/>
              <a:t> at a cheaper price.</a:t>
            </a:r>
            <a:endParaRPr b="1" u="sng" dirty="0"/>
          </a:p>
        </p:txBody>
      </p:sp>
    </p:spTree>
    <p:extLst>
      <p:ext uri="{BB962C8B-B14F-4D97-AF65-F5344CB8AC3E}">
        <p14:creationId xmlns:p14="http://schemas.microsoft.com/office/powerpoint/2010/main" val="416058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Summary of Work Done in Capstone Project Phase - 1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78A734F-E388-4193-A16F-E2927AB31ED4}"/>
              </a:ext>
            </a:extLst>
          </p:cNvPr>
          <p:cNvSpPr txBox="1"/>
          <p:nvPr/>
        </p:nvSpPr>
        <p:spPr>
          <a:xfrm>
            <a:off x="575602" y="1879625"/>
            <a:ext cx="10298723" cy="287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355590">
              <a:spcBef>
                <a:spcPts val="500"/>
              </a:spcBef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b="1" dirty="0"/>
              <a:t>Summary of Phase - 1:</a:t>
            </a:r>
          </a:p>
          <a:p>
            <a:pPr>
              <a:spcBef>
                <a:spcPts val="500"/>
              </a:spcBef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	Successfully built and trained a </a:t>
            </a:r>
            <a:r>
              <a:rPr lang="en-US" b="1" dirty="0"/>
              <a:t>Neural Cellular Automata</a:t>
            </a:r>
            <a:r>
              <a:rPr lang="en-US" dirty="0"/>
              <a:t> and 	updated it’s filters to generate </a:t>
            </a:r>
            <a:r>
              <a:rPr lang="en-US" b="1" u="sng" dirty="0"/>
              <a:t>style-consistent</a:t>
            </a:r>
            <a:r>
              <a:rPr lang="en-US" dirty="0"/>
              <a:t> fonts for 	Kannada script. 	</a:t>
            </a:r>
          </a:p>
          <a:p>
            <a:pPr>
              <a:spcBef>
                <a:spcPts val="500"/>
              </a:spcBef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	1. Fonts generated are style-consistent.</a:t>
            </a:r>
          </a:p>
          <a:p>
            <a:pPr>
              <a:spcBef>
                <a:spcPts val="500"/>
              </a:spcBef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	2. Generates </a:t>
            </a:r>
            <a:r>
              <a:rPr lang="en-US" sz="2400" dirty="0">
                <a:solidFill>
                  <a:srgbClr val="0000FF"/>
                </a:solidFill>
                <a:latin typeface="Trebuchet MS"/>
              </a:rPr>
              <a:t>new fonts without requirements of multiple 	fonts(data).	</a:t>
            </a:r>
          </a:p>
        </p:txBody>
      </p:sp>
    </p:spTree>
    <p:extLst>
      <p:ext uri="{BB962C8B-B14F-4D97-AF65-F5344CB8AC3E}">
        <p14:creationId xmlns:p14="http://schemas.microsoft.com/office/powerpoint/2010/main" val="4136784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Summary of Work Done in Capstone Project Phase - 1</a:t>
            </a:r>
          </a:p>
        </p:txBody>
      </p:sp>
      <p:pic>
        <p:nvPicPr>
          <p:cNvPr id="3" name="fonts">
            <a:hlinkClick r:id="" action="ppaction://media"/>
            <a:extLst>
              <a:ext uri="{FF2B5EF4-FFF2-40B4-BE49-F238E27FC236}">
                <a16:creationId xmlns:a16="http://schemas.microsoft.com/office/drawing/2014/main" id="{03274347-4C19-479F-84F6-DABBA256D3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4887" y="2214935"/>
            <a:ext cx="7642225" cy="4298752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AAABCAB-E8B8-4FB9-9465-E7C30503DF47}"/>
              </a:ext>
            </a:extLst>
          </p:cNvPr>
          <p:cNvSpPr txBox="1"/>
          <p:nvPr/>
        </p:nvSpPr>
        <p:spPr>
          <a:xfrm>
            <a:off x="369277" y="1620981"/>
            <a:ext cx="1029872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355590">
              <a:spcBef>
                <a:spcPts val="500"/>
              </a:spcBef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b="1" dirty="0"/>
              <a:t>Demonstration</a:t>
            </a:r>
            <a:r>
              <a:rPr lang="en-US" sz="2400" b="1" dirty="0">
                <a:solidFill>
                  <a:srgbClr val="0000FF"/>
                </a:solidFill>
                <a:latin typeface="Trebuchet MS"/>
              </a:rPr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71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Summary of Work Done in Capstone Project Phase - 1</a:t>
            </a:r>
          </a:p>
        </p:txBody>
      </p:sp>
      <p:pic>
        <p:nvPicPr>
          <p:cNvPr id="2" name="Variations">
            <a:hlinkClick r:id="" action="ppaction://media"/>
            <a:extLst>
              <a:ext uri="{FF2B5EF4-FFF2-40B4-BE49-F238E27FC236}">
                <a16:creationId xmlns:a16="http://schemas.microsoft.com/office/drawing/2014/main" id="{07389F0E-84C2-49E9-9256-F93182E6F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002" y="2252918"/>
            <a:ext cx="10858500" cy="31242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286F1E31-9CC1-42FD-8D2E-0B68C005F314}"/>
              </a:ext>
            </a:extLst>
          </p:cNvPr>
          <p:cNvSpPr txBox="1"/>
          <p:nvPr/>
        </p:nvSpPr>
        <p:spPr>
          <a:xfrm>
            <a:off x="228600" y="1791253"/>
            <a:ext cx="1029872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355590">
              <a:spcBef>
                <a:spcPts val="500"/>
              </a:spcBef>
              <a:defRPr sz="24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b="1" dirty="0"/>
              <a:t>Demonstration</a:t>
            </a:r>
            <a:r>
              <a:rPr lang="en-US" sz="2400" b="1" dirty="0">
                <a:solidFill>
                  <a:srgbClr val="0000FF"/>
                </a:solidFill>
                <a:latin typeface="Trebuchet MS"/>
              </a:rPr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73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stone Project - Review 3 - Template.pptx" id="{77E64785-C4AC-D447-9F20-AA3556BA4DEA}" vid="{211B08FD-A304-1146-A3C3-5229E601B3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Capstone Project - Review 3 - Template (1)</Template>
  <TotalTime>601</TotalTime>
  <Words>1144</Words>
  <Application>Microsoft Office PowerPoint</Application>
  <PresentationFormat>Widescreen</PresentationFormat>
  <Paragraphs>144</Paragraphs>
  <Slides>20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Book Antiqua</vt:lpstr>
      <vt:lpstr>Calibri</vt:lpstr>
      <vt:lpstr>Calibri Light</vt:lpstr>
      <vt:lpstr>Helvetica Neue</vt:lpstr>
      <vt:lpstr>Trebuchet MS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KTwo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Sunitha R</dc:creator>
  <cp:keywords/>
  <dc:description/>
  <cp:lastModifiedBy>RR CS 8D JEEVANA R HEGDE</cp:lastModifiedBy>
  <cp:revision>402</cp:revision>
  <dcterms:created xsi:type="dcterms:W3CDTF">2020-11-22T08:14:37Z</dcterms:created>
  <dcterms:modified xsi:type="dcterms:W3CDTF">2021-01-25T08:19:20Z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